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2157" autoAdjust="0"/>
  </p:normalViewPr>
  <p:slideViewPr>
    <p:cSldViewPr snapToGrid="0">
      <p:cViewPr>
        <p:scale>
          <a:sx n="130" d="100"/>
          <a:sy n="130" d="100"/>
        </p:scale>
        <p:origin x="-5808" y="-198"/>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BEBC41AC-7A39-4ABD-835A-A59E6528E7D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8AA26314-53B2-40D7-B639-DDD6750AA2D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2F6077A5-5539-4733-BCCF-D10447C546A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19A1FD3E-6E76-4EC7-A81D-4625F96AC14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0.22</c:v>
                </c:pt>
                <c:pt idx="1">
                  <c:v>0.33</c:v>
                </c:pt>
                <c:pt idx="2">
                  <c:v>0.34</c:v>
                </c:pt>
                <c:pt idx="3">
                  <c:v>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Sheet1!$K$2:$K$5</c15:f>
                <c15:dlblRangeCache>
                  <c:ptCount val="4"/>
                  <c:pt idx="0">
                    <c:v>22%</c:v>
                  </c:pt>
                  <c:pt idx="1">
                    <c:v>33%</c:v>
                  </c:pt>
                  <c:pt idx="2">
                    <c:v>34%</c:v>
                  </c:pt>
                  <c:pt idx="3">
                    <c:v>10%</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4465D191-680B-432E-916B-6C31C6F7213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4CA492A7-4A2A-496B-8ADD-783FB668C4B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AE9EF106-F2AC-4A69-9A4E-7104C8CD2BB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D1614678-A91E-477C-8DF1-87F55D6B50B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0.12</c:v>
                </c:pt>
                <c:pt idx="2">
                  <c:v>0.5</c:v>
                </c:pt>
                <c:pt idx="3">
                  <c:v>0.37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Sheet1!$L$2:$L$5</c15:f>
                <c15:dlblRangeCache>
                  <c:ptCount val="4"/>
                  <c:pt idx="0">
                    <c:v>-</c:v>
                  </c:pt>
                  <c:pt idx="1">
                    <c:v>12%</c:v>
                  </c:pt>
                  <c:pt idx="2">
                    <c:v>50%</c:v>
                  </c:pt>
                  <c:pt idx="3">
                    <c:v>37%</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0.83</c:v>
                </c:pt>
                <c:pt idx="1">
                  <c:v>0.89</c:v>
                </c:pt>
                <c:pt idx="2">
                  <c:v>0.9</c:v>
                </c:pt>
                <c:pt idx="3">
                  <c:v>0.86</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4655C483-E278-48EC-A5B3-3579E558A05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3BBBAE3B-0EE8-4B32-BDB6-996E3C58A59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FE402544-FDAE-4679-BAEF-3BA8C4DE432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0.17</c:v>
                </c:pt>
                <c:pt idx="1">
                  <c:v>0.11</c:v>
                </c:pt>
                <c:pt idx="2">
                  <c:v>0.1</c:v>
                </c:pt>
                <c:pt idx="3">
                  <c:v>0.14000000000000001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83%</c:v>
                  </c:pt>
                  <c:pt idx="1">
                    <c:v>89%</c:v>
                  </c:pt>
                  <c:pt idx="2">
                    <c:v>90%</c:v>
                  </c:pt>
                  <c:pt idx="3">
                    <c:v>86%</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0.89</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43616BCC-1C35-4C14-9F76-DDAFF696F68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6170806B-FF7E-4614-9ADB-087D49221D8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1CA4BD9F-25F4-4F73-BB96-E00BFBD6C2A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1BC9A4B5-4A38-43F7-9225-B3FB705BCE9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0.11</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89%</c:v>
                  </c:pt>
                  <c:pt idx="1">
                    <c:v>-</c:v>
                  </c:pt>
                  <c:pt idx="2">
                    <c:v>-</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0.87</c:v>
                </c:pt>
                <c:pt idx="1">
                  <c:v>0.88</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351CC7EC-9438-429E-B6DF-AA25E88B9C2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D1CE54F4-74BA-4D15-825A-19259868D77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9B1F39F4-B797-4EBC-9275-044C1301730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141F6724-157D-461F-A98F-20456D57208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0.13</c:v>
                </c:pt>
                <c:pt idx="1">
                  <c:v>0.12</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87%</c:v>
                  </c:pt>
                  <c:pt idx="1">
                    <c:v>88%</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0.88</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75689D93-C3F1-4655-B53E-EFAFB95B820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24D2CDF6-16BA-4A4C-B39D-7E9A7146521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0.12</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88%</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88%</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0.91</c:v>
                </c:pt>
                <c:pt idx="1">
                  <c:v>0.91</c:v>
                </c:pt>
                <c:pt idx="2">
                  <c:v>0.88</c:v>
                </c:pt>
                <c:pt idx="3">
                  <c:v>0.82</c:v>
                </c:pt>
                <c:pt idx="4">
                  <c:v>0.9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F2759EFA-9BD8-4B19-A0A3-28E10EF1B68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75442538-0B62-42D1-9685-D98AA50695F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73714256-2790-4171-A9A1-068044E31E5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C46E2B7F-1CDE-483C-A328-C02C0E87C57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0.09</c:v>
                </c:pt>
                <c:pt idx="1">
                  <c:v>0.09</c:v>
                </c:pt>
                <c:pt idx="2">
                  <c:v>0.12</c:v>
                </c:pt>
                <c:pt idx="3">
                  <c:v>0.18</c:v>
                </c:pt>
                <c:pt idx="4">
                  <c:v>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91%</c:v>
                  </c:pt>
                  <c:pt idx="1">
                    <c:v>91%</c:v>
                  </c:pt>
                  <c:pt idx="2">
                    <c:v>88%</c:v>
                  </c:pt>
                  <c:pt idx="3">
                    <c:v>82%</c:v>
                  </c:pt>
                  <c:pt idx="4">
                    <c:v>90%</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0.87</c:v>
                </c:pt>
                <c:pt idx="2">
                  <c:v>0.88</c:v>
                </c:pt>
                <c:pt idx="3">
                  <c:v>0.89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9922C6D6-A68A-4F38-9A0D-980B6213175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89408078-9B9E-442D-AD1A-D38E4C8D76A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1C0E6C7E-F9BC-43F8-A223-067B49E6680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0.13</c:v>
                </c:pt>
                <c:pt idx="2">
                  <c:v>0.12</c:v>
                </c:pt>
                <c:pt idx="3">
                  <c:v>0.11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c:v>
                  </c:pt>
                  <c:pt idx="1">
                    <c:v>87%</c:v>
                  </c:pt>
                  <c:pt idx="2">
                    <c:v>88%</c:v>
                  </c:pt>
                  <c:pt idx="3">
                    <c:v>89%</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0.88</c:v>
                </c:pt>
                <c:pt idx="1">
                  <c:v>0</c:v>
                </c:pt>
                <c:pt idx="2">
                  <c:v>0.95</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05237FAC-834B-431E-B6E6-3A55CB7F6CD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B6F2EF08-AFC7-4794-A0DC-0925C8CA7FE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5603ECAB-3F58-4A0B-B33D-D6662DB677A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119E2144-5ED5-4E02-A470-E0AC68A9D17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0.12</c:v>
                </c:pt>
                <c:pt idx="1">
                  <c:v>0</c:v>
                </c:pt>
                <c:pt idx="2">
                  <c:v>0.05</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88%</c:v>
                  </c:pt>
                  <c:pt idx="1">
                    <c:v>-</c:v>
                  </c:pt>
                  <c:pt idx="2">
                    <c:v>95%</c:v>
                  </c:pt>
                  <c:pt idx="3">
                    <c:v>-</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0.84</c:v>
                </c:pt>
                <c:pt idx="1">
                  <c:v>0.92</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688B74A2-2255-4BF7-8A62-A2A9A022663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C7A14BE6-C1AE-4C90-9A66-942AF8C1515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08506E46-FB8A-431C-B50F-9B008A53B5D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C3692AD9-06D5-4791-A99E-35632965EB5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0.16</c:v>
                </c:pt>
                <c:pt idx="1">
                  <c:v>0.08</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84%</c:v>
                  </c:pt>
                  <c:pt idx="1">
                    <c:v>92%</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0.88</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8ECEC9C4-72E4-4F00-8E85-43AAECC9C89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D898DFEC-01BE-4F81-BE1F-8F077F822F8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0.12</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88%</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4</c:v>
                </c:pt>
                <c:pt idx="1">
                  <c:v>90</c:v>
                </c:pt>
                <c:pt idx="2">
                  <c:v>2</c:v>
                </c:pt>
                <c:pt idx="3">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87</c:v>
                </c:pt>
                <c:pt idx="1">
                  <c:v>10</c:v>
                </c:pt>
                <c:pt idx="2">
                  <c:v>1</c:v>
                </c:pt>
                <c:pt idx="3">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BF37028D-C1B9-4087-A26F-4C52E12200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375BA8BE-FEF7-4CFB-8FB2-4B06C4DF0FB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DF16AC99-AFE2-42B2-9283-2C79EB1C20B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CECD8085-552C-478B-A962-00C6CCB1C6A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B620E4C0-CA71-432B-A3C8-78476D147BB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0ADAB06E-0CBC-4AE9-876C-3EECE65DECF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50</c:v>
                </c:pt>
                <c:pt idx="1">
                  <c:v>4</c:v>
                </c:pt>
                <c:pt idx="2">
                  <c:v>2</c:v>
                </c:pt>
                <c:pt idx="3">
                  <c:v>2</c:v>
                </c:pt>
                <c:pt idx="4">
                  <c:v>2</c:v>
                </c:pt>
                <c:pt idx="5">
                  <c:v>4</c:v>
                </c:pt>
                <c:pt idx="6">
                  <c:v>41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50%</c:v>
                  </c:pt>
                  <c:pt idx="1">
                    <c:v>4%</c:v>
                  </c:pt>
                  <c:pt idx="2">
                    <c:v>2%</c:v>
                  </c:pt>
                  <c:pt idx="3">
                    <c:v>2%</c:v>
                  </c:pt>
                  <c:pt idx="4">
                    <c:v>2%</c:v>
                  </c:pt>
                  <c:pt idx="5">
                    <c:v>4%</c:v>
                  </c:pt>
                  <c:pt idx="6">
                    <c:v>41%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DAFBE9E2-687A-44EF-959D-E4E921B7998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0AFB0BDB-726A-4153-A265-7105FC81DDC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B457622C-C1E0-4243-8929-AF3C4A555B1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EB6DFB87-1DAA-4252-854D-79A6C07B359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D563F27B-FB80-43F7-8B6D-9BCB7B7FF31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r>
                      <a:rPr lang="en-GB"/>
                      <a:t>37%</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46</c:v>
                </c:pt>
                <c:pt idx="1">
                  <c:v>8</c:v>
                </c:pt>
                <c:pt idx="2">
                  <c:v>4</c:v>
                </c:pt>
                <c:pt idx="3">
                  <c:v>4</c:v>
                </c:pt>
                <c:pt idx="4">
                  <c:v>13</c:v>
                </c:pt>
                <c:pt idx="5">
                  <c:v>6</c:v>
                </c:pt>
                <c:pt idx="6">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46%</c:v>
                  </c:pt>
                  <c:pt idx="1">
                    <c:v>8%</c:v>
                  </c:pt>
                  <c:pt idx="2">
                    <c:v>4%</c:v>
                  </c:pt>
                  <c:pt idx="3">
                    <c:v>4%</c:v>
                  </c:pt>
                  <c:pt idx="4">
                    <c:v>13%</c:v>
                  </c:pt>
                  <c:pt idx="5">
                    <c:v>6%</c:v>
                  </c:pt>
                  <c:pt idx="6">
                    <c:v>37%p</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6EF-47F1-B883-7748EC1E367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EF-47F1-B883-7748EC1E367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E9A1ECB8-1EC9-4CB5-99B3-BC62BED3377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F1C14513-E544-4E94-B71C-3616314F459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11</c:v>
                </c:pt>
                <c:pt idx="1">
                  <c:v>89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11%</c:v>
                  </c:pt>
                  <c:pt idx="1">
                    <c:v>89%</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2F0-4CF1-80C7-205225AB80C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2F0-4CF1-80C7-205225AB80C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2ACF4E36-2493-488B-A42D-13E552257D0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87B58F2A-F039-4589-A65B-073D7FC9B3E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10</c:v>
                </c:pt>
                <c:pt idx="1">
                  <c:v>90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10%</c:v>
                  </c:pt>
                  <c:pt idx="1">
                    <c:v>90%</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5CF-40B3-8374-492CB86772A0}"/>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CF-40B3-8374-492CB86772A0}"/>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0A276D8B-D46A-4A32-A3EE-E0034987106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2E9EEF96-8C59-454C-8BD8-D875CA2FE7D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15</c:v>
                </c:pt>
                <c:pt idx="1">
                  <c:v>85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15%</c:v>
                  </c:pt>
                  <c:pt idx="1">
                    <c:v>85%</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CF7553-2E03-418E-AF92-6C8B0CC7F54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4BB9ACDB-779C-4B5F-80CE-0D323177733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BDAE2AF4-FCB9-473F-B603-5F9597336B5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D75D7132-82BD-4BB5-BFBD-7153BC9A6E6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AED1E252-83CA-4CA0-B62E-84E29CD09E7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0.55000000000000004</c:v>
                </c:pt>
                <c:pt idx="1">
                  <c:v>0.45</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55%</c:v>
                  </c:pt>
                  <c:pt idx="1">
                    <c:v>45%</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70C13CE3-6630-4766-96AE-8D500FB5273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29FC1F12-FE2A-454E-A363-8F4896A21F6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3EF06EF2-69DA-44F8-AFF1-EFBE59F199F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B638302B-9BAC-4643-9399-8635F17D612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6376C133-147B-48F0-9186-F785AF273E9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0.54</c:v>
                </c:pt>
                <c:pt idx="1">
                  <c:v>0.45</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54%</c:v>
                  </c:pt>
                  <c:pt idx="1">
                    <c:v>45%</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819-49AB-9068-B304DBA3CCB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819-49AB-9068-B304DBA3CCB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1DA6E764-773C-45BA-9F72-6C657B9852D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7DD7625D-227F-4667-9CA2-DE202EAD040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20</c:v>
                </c:pt>
                <c:pt idx="1">
                  <c:v>80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20%</c:v>
                  </c:pt>
                  <c:pt idx="1">
                    <c:v>80%</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3E6-406A-BD18-9D1352DD1788}"/>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3E6-406A-BD18-9D1352DD1788}"/>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C4D044DB-3EDD-4AAF-8667-14BB8F65251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5BB8578C-F32B-4C32-88A5-335CBFF902E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c:v>
                </c:pt>
                <c:pt idx="1">
                  <c:v>98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c:v>
                  </c:pt>
                  <c:pt idx="1">
                    <c:v>98%</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044-4A9A-8BF8-13AAE32259E6}"/>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044-4A9A-8BF8-13AAE32259E6}"/>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C3784160-0640-46F0-970B-D4ED7D3A2B3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3D94D954-3A59-4647-89FA-25606D2C919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c:v>
                </c:pt>
                <c:pt idx="1">
                  <c:v>95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c:v>
                  </c:pt>
                  <c:pt idx="1">
                    <c:v>95%</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r>
                      <a:rPr lang="en-GB"/>
                      <a:t>87%</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73EB-456C-B74D-581899DAC290}"/>
                </c:ext>
              </c:extLst>
            </c:dLbl>
            <c:dLbl>
              <c:idx val="1"/>
              <c:tx>
                <c:rich>
                  <a:bodyPr/>
                  <a:lstStyle/>
                  <a:p>
                    <a:fld id="{90CAB6DF-57E4-4CCA-91C6-47018EB9AC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r>
                      <a:rPr lang="en-GB"/>
                      <a:t>86%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73EB-456C-B74D-581899DAC290}"/>
                </c:ext>
              </c:extLst>
            </c:dLbl>
            <c:dLbl>
              <c:idx val="3"/>
              <c:tx>
                <c:rich>
                  <a:bodyPr/>
                  <a:lstStyle/>
                  <a:p>
                    <a:fld id="{2EF8E8D4-2DE5-488A-B149-F87F6FCF5E8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3EB-456C-B74D-581899DAC290}"/>
                </c:ext>
              </c:extLst>
            </c:dLbl>
            <c:dLbl>
              <c:idx val="4"/>
              <c:tx>
                <c:rich>
                  <a:bodyPr/>
                  <a:lstStyle/>
                  <a:p>
                    <a:fld id="{5F81702D-AEAC-4534-A694-431949E1A1D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fld id="{2ED1DCEF-F15D-4B66-904F-B23696BBAF1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8E4218F4-6FF3-4FE6-931C-2EA8899F147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87</c:v>
                </c:pt>
                <c:pt idx="1">
                  <c:v>93</c:v>
                </c:pt>
                <c:pt idx="2">
                  <c:v>86</c:v>
                </c:pt>
                <c:pt idx="3">
                  <c:v>73</c:v>
                </c:pt>
                <c:pt idx="4">
                  <c:v>93</c:v>
                </c:pt>
                <c:pt idx="5">
                  <c:v>34</c:v>
                </c:pt>
                <c:pt idx="6">
                  <c:v>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87%p</c:v>
                  </c:pt>
                  <c:pt idx="1">
                    <c:v>93%</c:v>
                  </c:pt>
                  <c:pt idx="2">
                    <c:v>86%p</c:v>
                  </c:pt>
                  <c:pt idx="3">
                    <c:v>73%</c:v>
                  </c:pt>
                  <c:pt idx="4">
                    <c:v>93%</c:v>
                  </c:pt>
                  <c:pt idx="5">
                    <c:v>34%</c:v>
                  </c:pt>
                  <c:pt idx="6">
                    <c:v>*</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r>
                      <a:rPr lang="en-GB"/>
                      <a:t>89%</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3E36-4621-A2A8-3ADDA83CA04C}"/>
                </c:ext>
              </c:extLst>
            </c:dLbl>
            <c:dLbl>
              <c:idx val="1"/>
              <c:tx>
                <c:rich>
                  <a:bodyPr/>
                  <a:lstStyle/>
                  <a:p>
                    <a:fld id="{ECF117E3-C752-4271-8D97-CC1D64A20DC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fld id="{9F2DBE96-C0DA-400A-9117-B9E48606418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36-4621-A2A8-3ADDA83CA04C}"/>
                </c:ext>
              </c:extLst>
            </c:dLbl>
            <c:dLbl>
              <c:idx val="3"/>
              <c:tx>
                <c:rich>
                  <a:bodyPr/>
                  <a:lstStyle/>
                  <a:p>
                    <a:r>
                      <a:rPr lang="en-GB"/>
                      <a:t>75%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3E36-4621-A2A8-3ADDA83CA04C}"/>
                </c:ext>
              </c:extLst>
            </c:dLbl>
            <c:dLbl>
              <c:idx val="4"/>
              <c:tx>
                <c:rich>
                  <a:bodyPr/>
                  <a:lstStyle/>
                  <a:p>
                    <a:fld id="{11EDDFD8-3471-4C91-BF0A-E3C2F002FD2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7126152F-35BB-4F98-8562-02BBD02E929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r>
                      <a:rPr lang="en-GB"/>
                      <a:t>*</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89</c:v>
                </c:pt>
                <c:pt idx="1">
                  <c:v>92</c:v>
                </c:pt>
                <c:pt idx="2">
                  <c:v>76</c:v>
                </c:pt>
                <c:pt idx="3">
                  <c:v>75</c:v>
                </c:pt>
                <c:pt idx="4">
                  <c:v>90</c:v>
                </c:pt>
                <c:pt idx="5">
                  <c:v>45</c:v>
                </c:pt>
                <c:pt idx="6">
                  <c:v>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89%p</c:v>
                  </c:pt>
                  <c:pt idx="1">
                    <c:v>92%</c:v>
                  </c:pt>
                  <c:pt idx="2">
                    <c:v>76%</c:v>
                  </c:pt>
                  <c:pt idx="3">
                    <c:v>75%p</c:v>
                  </c:pt>
                  <c:pt idx="4">
                    <c:v>90%</c:v>
                  </c:pt>
                  <c:pt idx="5">
                    <c:v>45%</c:v>
                  </c:pt>
                  <c:pt idx="6">
                    <c:v>*q</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59</c:v>
                </c:pt>
                <c:pt idx="1">
                  <c:v>27</c:v>
                </c:pt>
                <c:pt idx="2">
                  <c:v>11</c:v>
                </c:pt>
                <c:pt idx="3">
                  <c:v>3</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55</c:v>
                </c:pt>
                <c:pt idx="1">
                  <c:v>25</c:v>
                </c:pt>
                <c:pt idx="2">
                  <c:v>10</c:v>
                </c:pt>
                <c:pt idx="3">
                  <c:v>5</c:v>
                </c:pt>
                <c:pt idx="4">
                  <c:v>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9C43F4BE-FAEA-46DA-8CA6-4AAF351B807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1F1B7FBE-75F5-40B3-B4BA-0D43D82F516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AAF96B1B-30FA-4E8F-A7A1-C48D98D22DD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1</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Sheet1!$H$2:$H$4</c15:f>
                <c15:dlblRangeCache>
                  <c:ptCount val="3"/>
                  <c:pt idx="0">
                    <c:v>100%</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0A0B958D-2010-4CE3-A7A1-306FEA0ABAD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B0073B0A-7AA9-4A70-8FA8-AA1CACCE669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A20D85FA-DBA4-4F2C-B98E-ACDB27D4215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Sheet1!$I$2:$I$4</c15:f>
                <c15:dlblRangeCache>
                  <c:ptCount val="3"/>
                  <c:pt idx="0">
                    <c:v>99%</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7</c:v>
                </c:pt>
                <c:pt idx="1">
                  <c:v>18</c:v>
                </c:pt>
                <c:pt idx="2">
                  <c:v>75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8</c:v>
                </c:pt>
                <c:pt idx="1">
                  <c:v>39</c:v>
                </c:pt>
                <c:pt idx="2">
                  <c:v>53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12</c:v>
                </c:pt>
                <c:pt idx="1">
                  <c:v>16</c:v>
                </c:pt>
                <c:pt idx="2">
                  <c:v>29</c:v>
                </c:pt>
                <c:pt idx="3">
                  <c:v>19</c:v>
                </c:pt>
                <c:pt idx="4">
                  <c:v>25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19</c:v>
                </c:pt>
                <c:pt idx="1">
                  <c:v>25</c:v>
                </c:pt>
                <c:pt idx="2">
                  <c:v>18</c:v>
                </c:pt>
                <c:pt idx="3">
                  <c:v>16</c:v>
                </c:pt>
                <c:pt idx="4">
                  <c:v>22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0.18</c:v>
                </c:pt>
                <c:pt idx="1">
                  <c:v>0.245</c:v>
                </c:pt>
                <c:pt idx="2">
                  <c:v>0.28899999999999998</c:v>
                </c:pt>
                <c:pt idx="3">
                  <c:v>0.16600000000000001</c:v>
                </c:pt>
                <c:pt idx="4">
                  <c:v>0.12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0.16</c:v>
                </c:pt>
                <c:pt idx="1">
                  <c:v>0.20899999999999999</c:v>
                </c:pt>
                <c:pt idx="2">
                  <c:v>0.378</c:v>
                </c:pt>
                <c:pt idx="3">
                  <c:v>0.17100000000000001</c:v>
                </c:pt>
                <c:pt idx="4">
                  <c:v>8.2000000000000003E-2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6</c:v>
                </c:pt>
                <c:pt idx="1">
                  <c:v>12</c:v>
                </c:pt>
                <c:pt idx="2">
                  <c:v>31</c:v>
                </c:pt>
                <c:pt idx="3">
                  <c:v>20</c:v>
                </c:pt>
                <c:pt idx="4">
                  <c:v>30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11</c:v>
                </c:pt>
                <c:pt idx="1">
                  <c:v>17</c:v>
                </c:pt>
                <c:pt idx="2">
                  <c:v>21</c:v>
                </c:pt>
                <c:pt idx="3">
                  <c:v>20</c:v>
                </c:pt>
                <c:pt idx="4">
                  <c:v>31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12</c:v>
                </c:pt>
                <c:pt idx="1">
                  <c:v>21</c:v>
                </c:pt>
                <c:pt idx="2">
                  <c:v>29</c:v>
                </c:pt>
                <c:pt idx="3">
                  <c:v>20</c:v>
                </c:pt>
                <c:pt idx="4">
                  <c:v>19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28</c:v>
                </c:pt>
                <c:pt idx="1">
                  <c:v>29</c:v>
                </c:pt>
                <c:pt idx="2">
                  <c:v>22</c:v>
                </c:pt>
                <c:pt idx="3">
                  <c:v>11</c:v>
                </c:pt>
                <c:pt idx="4">
                  <c:v>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304AEA6-93D5-458B-A673-EB447E2D18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554C544C-11D6-431D-8337-FF7FD95530C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1E5863D9-A419-4664-9932-5E0DAB82BF8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3209A5C4-5EB2-4784-A786-D4B20468883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36ADBF28-7607-4B24-B7E3-2A9A66C1CEB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0.96</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96%</c:v>
                  </c:pt>
                  <c:pt idx="1">
                    <c:v>-</c:v>
                  </c:pt>
                  <c:pt idx="2">
                    <c:v>-</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2C18A289-7E17-4F9A-8B76-22492A5FC83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F66B8E52-B319-4BDC-96E1-04C74A4AB91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D7124858-1C7E-4D1F-A0A6-5529CE169D0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BBF3201B-9104-4AA2-83C7-7BCF0593E0C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07E30B4A-F23A-48A0-A120-C90A23BCAC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0.95</c:v>
                </c:pt>
                <c:pt idx="1">
                  <c:v>0</c:v>
                </c:pt>
                <c:pt idx="2">
                  <c:v>0.03</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95%</c:v>
                  </c:pt>
                  <c:pt idx="1">
                    <c:v>-</c:v>
                  </c:pt>
                  <c:pt idx="2">
                    <c:v>3%</c:v>
                  </c:pt>
                  <c:pt idx="3">
                    <c:v>-</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6</c:v>
                </c:pt>
                <c:pt idx="1">
                  <c:v>8</c:v>
                </c:pt>
                <c:pt idx="2">
                  <c:v>32</c:v>
                </c:pt>
                <c:pt idx="3">
                  <c:v>18</c:v>
                </c:pt>
                <c:pt idx="4">
                  <c:v>36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12</c:v>
                </c:pt>
                <c:pt idx="1">
                  <c:v>19</c:v>
                </c:pt>
                <c:pt idx="2">
                  <c:v>26</c:v>
                </c:pt>
                <c:pt idx="3">
                  <c:v>17</c:v>
                </c:pt>
                <c:pt idx="4">
                  <c:v>26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7</c:v>
                </c:pt>
                <c:pt idx="1">
                  <c:v>21</c:v>
                </c:pt>
                <c:pt idx="2">
                  <c:v>45</c:v>
                </c:pt>
                <c:pt idx="3">
                  <c:v>27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22</c:v>
                </c:pt>
                <c:pt idx="1">
                  <c:v>32</c:v>
                </c:pt>
                <c:pt idx="2">
                  <c:v>37</c:v>
                </c:pt>
                <c:pt idx="3">
                  <c:v>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46</c:v>
                </c:pt>
                <c:pt idx="1">
                  <c:v>35</c:v>
                </c:pt>
                <c:pt idx="2">
                  <c:v>12</c:v>
                </c:pt>
                <c:pt idx="3">
                  <c:v>4</c:v>
                </c:pt>
                <c:pt idx="4">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67</c:v>
                </c:pt>
                <c:pt idx="1">
                  <c:v>25</c:v>
                </c:pt>
                <c:pt idx="2">
                  <c:v>6</c:v>
                </c:pt>
                <c:pt idx="3">
                  <c:v>1</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37</c:v>
                </c:pt>
                <c:pt idx="1">
                  <c:v>47</c:v>
                </c:pt>
                <c:pt idx="2">
                  <c:v>12</c:v>
                </c:pt>
                <c:pt idx="3">
                  <c:v>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37</c:v>
                </c:pt>
                <c:pt idx="1">
                  <c:v>46</c:v>
                </c:pt>
                <c:pt idx="2">
                  <c:v>14</c:v>
                </c:pt>
                <c:pt idx="3">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863-4EF3-8628-514246B9651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863-4EF3-8628-514246B9651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5A56C56E-1BC4-4758-BE77-B36BCDAA81B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67A51D11-4F88-434A-B7B3-A97A985F6CE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80</c:v>
                </c:pt>
                <c:pt idx="1">
                  <c:v>20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80%</c:v>
                  </c:pt>
                  <c:pt idx="1">
                    <c:v>20%</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5E-4713-BCB6-17010B44716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E5E-4713-BCB6-17010B44716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2C963F64-AA6F-4900-B95C-63D2F831D33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85%</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4E5E-4713-BCB6-17010B447163}"/>
                </c:ext>
              </c:extLst>
            </c:dLbl>
            <c:dLbl>
              <c:idx val="1"/>
              <c:tx>
                <c:rich>
                  <a:bodyPr/>
                  <a:lstStyle/>
                  <a:p>
                    <a:r>
                      <a:rPr lang="en-GB"/>
                      <a:t>15%</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85</c:v>
                </c:pt>
                <c:pt idx="1">
                  <c:v>15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85%p</c:v>
                  </c:pt>
                  <c:pt idx="1">
                    <c:v>15%q</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FB6-49AC-A845-714BC7862DE1}"/>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FB6-49AC-A845-714BC7862DE1}"/>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85214953-3A21-42EE-8527-474AF5540A1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983DB041-A36D-4FA2-AC79-C384BE2791F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65</c:v>
                </c:pt>
                <c:pt idx="1">
                  <c:v>35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65%</c:v>
                  </c:pt>
                  <c:pt idx="1">
                    <c:v>35%</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1B2-481E-8927-CB542BF48EB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1B2-481E-8927-CB542BF48EB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C2DDF9B7-162F-4786-8FFB-EC2CB4033E9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F922F8D5-0F97-42DA-AE12-987555FC1A6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75</c:v>
                </c:pt>
                <c:pt idx="1">
                  <c:v>25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75%</c:v>
                  </c:pt>
                  <c:pt idx="1">
                    <c:v>25%</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D0-417A-9AE1-625975EDEF4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BD0-417A-9AE1-625975EDEF4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810F4444-0788-45FA-9549-8B8C93A87E6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EF0C8A15-F8F5-40E9-9AFF-808108782EE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39</c:v>
                </c:pt>
                <c:pt idx="1">
                  <c:v>61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39%</c:v>
                  </c:pt>
                  <c:pt idx="1">
                    <c:v>61%</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31F-4356-B084-576816CB2DE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31F-4356-B084-576816CB2DE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4BD730D5-F53C-441E-ADFF-28455681353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7272BAEF-93F6-40C4-9625-B42486C1D05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44</c:v>
                </c:pt>
                <c:pt idx="1">
                  <c:v>56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44%</c:v>
                  </c:pt>
                  <c:pt idx="1">
                    <c:v>56%</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E81-4665-B9F1-19FE31D5928C}"/>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E81-4665-B9F1-19FE31D5928C}"/>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56EEF998-E1A5-442C-83D8-8197207888A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6A814BC8-F062-486E-87AD-CC3A8898B17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48</c:v>
                </c:pt>
                <c:pt idx="1">
                  <c:v>52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48%</c:v>
                  </c:pt>
                  <c:pt idx="1">
                    <c:v>52%</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DD-430C-8FF3-E4B09270E25F}"/>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DD-430C-8FF3-E4B09270E25F}"/>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91431AA4-E59E-43EA-B514-E292A80B3BE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04B2E356-14FB-45F0-BD3F-97A47EA7397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36</c:v>
                </c:pt>
                <c:pt idx="1">
                  <c:v>64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36%</c:v>
                  </c:pt>
                  <c:pt idx="1">
                    <c:v>64%</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F3E-4C45-9DAC-B2929C4B2C2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F3E-4C45-9DAC-B2929C4B2C2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F46CAAA0-45BB-489B-854F-AA4530801AC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D8655347-29EC-42D5-9B88-6CB19F138E7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82%</c:v>
                  </c:pt>
                  <c:pt idx="1">
                    <c:v>18%</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F81-41A0-AA5F-E21FFFB8EB7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F81-41A0-AA5F-E21FFFB8EB7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55ADB224-1F47-4560-90CC-990BB6C5355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82%</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5F81-41A0-AA5F-E21FFFB8EB7E}"/>
                </c:ext>
              </c:extLst>
            </c:dLbl>
            <c:dLbl>
              <c:idx val="1"/>
              <c:tx>
                <c:rich>
                  <a:bodyPr/>
                  <a:lstStyle/>
                  <a:p>
                    <a:r>
                      <a:rPr lang="en-GB"/>
                      <a:t>18%</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82%p</c:v>
                  </c:pt>
                  <c:pt idx="1">
                    <c:v>18%q</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532-49D4-9643-2B7F1FC6412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532-49D4-9643-2B7F1FC6412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57E41A74-DC80-4941-A739-66C9BF36E89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12C60E93-68CB-4BC4-A9B6-97A2A2573AD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62</c:v>
                </c:pt>
                <c:pt idx="1">
                  <c:v>38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62%</c:v>
                  </c:pt>
                  <c:pt idx="1">
                    <c:v>38%</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6-4EA4-9136-CE48FDDBE16D}"/>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C56-4EA4-9136-CE48FDDBE16D}"/>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5248F414-D495-4120-B34B-6A7F61E8DF1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C16467FE-6E85-4E57-B0CF-EC336D563B1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48</c:v>
                </c:pt>
                <c:pt idx="1">
                  <c:v>52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48%</c:v>
                  </c:pt>
                  <c:pt idx="1">
                    <c:v>52%</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011-40D3-80BA-F4CA421B82A7}"/>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011-40D3-80BA-F4CA421B82A7}"/>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E10E8760-4273-4C74-8FB5-30A20B217DB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983DB2CB-22C6-476D-A631-81DD3F029BF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76</c:v>
                </c:pt>
                <c:pt idx="1">
                  <c:v>24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76%</c:v>
                  </c:pt>
                  <c:pt idx="1">
                    <c:v>24%</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A96-46F4-8DED-A8EE18A7949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A96-46F4-8DED-A8EE18A7949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0D313194-7DF7-4FDF-85A3-A5B9E94E5CE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4DF35E19-5460-4A01-AC7F-2C68B41D4AC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76</c:v>
                </c:pt>
                <c:pt idx="1">
                  <c:v>24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76%</c:v>
                  </c:pt>
                  <c:pt idx="1">
                    <c:v>24%</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50</c:v>
                </c:pt>
                <c:pt idx="1">
                  <c:v>33</c:v>
                </c:pt>
                <c:pt idx="2">
                  <c:v>17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38</c:v>
                </c:pt>
                <c:pt idx="1">
                  <c:v>53</c:v>
                </c:pt>
                <c:pt idx="2">
                  <c:v>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A1A69FD6-C133-478A-9160-AF6C6BDC992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67FB5E3E-CA45-442A-B700-5E42E0234E4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8A15FE5B-3098-4A8D-A57D-97FBA5CBCA4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DA0BD96F-90DD-47E4-97AD-CC4D5AD6F4A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E47FE42A-883A-4100-AEB0-85EE5BE556E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3268156C-ADC9-40A9-90EE-42DA0574C57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59</c:v>
                </c:pt>
                <c:pt idx="1">
                  <c:v>8</c:v>
                </c:pt>
                <c:pt idx="2">
                  <c:v>63</c:v>
                </c:pt>
                <c:pt idx="3">
                  <c:v>33</c:v>
                </c:pt>
                <c:pt idx="4">
                  <c:v>14</c:v>
                </c:pt>
                <c:pt idx="5">
                  <c:v>13</c:v>
                </c:pt>
                <c:pt idx="6">
                  <c:v>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59%</c:v>
                  </c:pt>
                  <c:pt idx="1">
                    <c:v>8%</c:v>
                  </c:pt>
                  <c:pt idx="2">
                    <c:v>63%</c:v>
                  </c:pt>
                  <c:pt idx="3">
                    <c:v>33%</c:v>
                  </c:pt>
                  <c:pt idx="4">
                    <c:v>14%</c:v>
                  </c:pt>
                  <c:pt idx="5">
                    <c:v>13%</c:v>
                  </c:pt>
                  <c:pt idx="6">
                    <c:v>8%</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3ED76D36-13C2-4460-8257-8DBE92BB085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4B907BDA-0556-47F5-BDFD-F4A4E2A43F2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775B830B-8C35-4608-BC94-FD61C8BCE29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AA53D4C7-F706-4415-8496-5F00E16DF74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30DCD0E6-8CFD-4939-BE24-43F167B8EE6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4E4528C6-9A15-40E5-8269-245EFFD5120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26</c:v>
                </c:pt>
                <c:pt idx="1">
                  <c:v>17</c:v>
                </c:pt>
                <c:pt idx="2">
                  <c:v>40</c:v>
                </c:pt>
                <c:pt idx="3">
                  <c:v>47</c:v>
                </c:pt>
                <c:pt idx="4">
                  <c:v>8</c:v>
                </c:pt>
                <c:pt idx="5">
                  <c:v>11</c:v>
                </c:pt>
                <c:pt idx="6">
                  <c:v>10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26%</c:v>
                  </c:pt>
                  <c:pt idx="1">
                    <c:v>17%</c:v>
                  </c:pt>
                  <c:pt idx="2">
                    <c:v>40%</c:v>
                  </c:pt>
                  <c:pt idx="3">
                    <c:v>47%</c:v>
                  </c:pt>
                  <c:pt idx="4">
                    <c:v>8%</c:v>
                  </c:pt>
                  <c:pt idx="5">
                    <c:v>11%</c:v>
                  </c:pt>
                  <c:pt idx="6">
                    <c:v>10%</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53</c:v>
                </c:pt>
                <c:pt idx="1">
                  <c:v>40</c:v>
                </c:pt>
                <c:pt idx="2">
                  <c:v>6</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63</c:v>
                </c:pt>
                <c:pt idx="1">
                  <c:v>33</c:v>
                </c:pt>
                <c:pt idx="2">
                  <c:v>4</c:v>
                </c:pt>
                <c:pt idx="3">
                  <c:v>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88%</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0.82</c:v>
                </c:pt>
                <c:pt idx="1">
                  <c:v>0.89</c:v>
                </c:pt>
                <c:pt idx="2">
                  <c:v>0.89</c:v>
                </c:pt>
                <c:pt idx="3">
                  <c:v>0.91</c:v>
                </c:pt>
                <c:pt idx="4">
                  <c:v>0.86</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396D1F45-555C-47A3-9A9A-C6C20000374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84540E43-AA44-45AF-9FA6-75C6540513E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3D49910B-A6D7-4640-848C-755435FF5C6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1A452612-BFFC-4649-A050-D6C8E6F5A3C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0.18</c:v>
                </c:pt>
                <c:pt idx="1">
                  <c:v>0.11</c:v>
                </c:pt>
                <c:pt idx="2">
                  <c:v>0.11</c:v>
                </c:pt>
                <c:pt idx="3">
                  <c:v>0.09</c:v>
                </c:pt>
                <c:pt idx="4">
                  <c:v>0.14000000000000001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82%</c:v>
                  </c:pt>
                  <c:pt idx="1">
                    <c:v>89%</c:v>
                  </c:pt>
                  <c:pt idx="2">
                    <c:v>89%</c:v>
                  </c:pt>
                  <c:pt idx="3">
                    <c:v>91%</c:v>
                  </c:pt>
                  <c:pt idx="4">
                    <c:v>86%</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NORFOLK AND WAVENEY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NORFOLK AND WAVENEY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NORFOLK AND WAVENEY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NORFOLK AND WAVENEY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NORFOLK AND WAVENEY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3000" b="0" dirty="0">
                <a:solidFill>
                  <a:prstClr val="white"/>
                </a:solidFill>
                <a:latin typeface="Arial Black" panose="020B0A04020102020204" pitchFamily="34" charset="0"/>
              </a:rPr>
              <a:t>NORFOLK AND WAVENEY INTEGRATED CARE SYSTEM</a:t>
            </a:r>
            <a:endParaRPr lang="en-GB" sz="30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413837298"/>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weight and BMI check as part of their last annual review
Having a foot check as part of their last annual review</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4663186"/>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689429148"/>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Participating in a course about diabetes
Having support from other people living with diabetes
Healthcare professionals providing support in taking part in physical activity</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23885530"/>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NORFOLK AND WAVENEY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140562079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423310950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87% of respondents who were marked as Type 1 in the sample selected ‘Type 1’, 10% selected ‘Type 2’, 1% selected ‘Other’ and 2% selected ‘I don’t know’ ​</a:t>
            </a:r>
          </a:p>
          <a:p>
            <a:pPr marL="171450" indent="-171450">
              <a:buFont typeface="Arial" panose="020B0604020202020204" pitchFamily="34" charset="0"/>
              <a:buChar char="•"/>
              <a:defRPr/>
            </a:pPr>
            <a:r>
              <a:rPr lang="en-GB" sz="1200" dirty="0">
                <a:solidFill>
                  <a:schemeClr val="tx1"/>
                </a:solidFill>
                <a:effectLst/>
              </a:rPr>
              <a:t>90% of respondents who were marked as Type 2 in the sample selected ‘Type 2’, 4% selected ‘Type 1’, 2% selected ‘Other’ and 4%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(419); Type 2, ICS (559)).</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4117940631"/>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1078584649"/>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3449532243"/>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1607148442"/>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311067624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(367); Type 2, National (19,941), ICS (467))</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72265505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274958117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(361); Type 2, National (22,278), ICS (519))</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264907924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297935222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(328); Type 2, National (21,082), ICS (480))</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301655456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424577534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(419); Type 2, National (24,180), ICS (557))</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967602932"/>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3394704832"/>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1060380119"/>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2522558020"/>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71760847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(407); Type 2, National (22,482), ICS (522))</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226174289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238902351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353740654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146072817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84947762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287297369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12075474"/>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141331022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335091456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(413); Type 2, National (22,670), ICS (530))</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xmlns:asvg="http://schemas.microsoft.com/office/drawing/2016/SVG/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48747063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108848508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115403247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343273448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99945017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223411676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93622680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244744071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107125382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(419); Type 2, National (24,076), ICS (555))</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425098669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165337659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187061617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392944451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90790800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164103336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374017610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317387465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(418); Type 2, National (24,153), ICS (552))</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171124256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408035845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221352440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190628080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218115085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275581096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337320857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196415012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165995076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(418); Type 2, National (24,135), ICS (551))</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313085184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416304434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55262111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316577817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321889532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139882327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163490724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30075577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44677769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(419); Type 2, National (24,084), ICS (550))</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40770411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159541706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97395707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214565738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77808206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131015496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179009237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405994440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130111729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(419); Type 2, National (24,070), ICS (549))</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244245540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2344082588"/>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54%</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417783568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1602565923"/>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444938134"/>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297190379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2180879123"/>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1723019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391927657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(419); Type 2, National (24,260), ICS (555))</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427704610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4279794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245582062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426532153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172887326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101629902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370135179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229135719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360887332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(419); Type 2, National (24,267), ICS (555))</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404933443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355942593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319474493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320494292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241334776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226448096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182778714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319130198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386884003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(418); Type 2, National (24,196), ICS (557))</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305971501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137686565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354988619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(418); Type 2, National (24,019), ICS (549))</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281685188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164363277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(216); Type 2, National (11,860), ICS (284))</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240908683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264157516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(397); Type 2, National (21,228), ICS (482))</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209103843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178851991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(390); Type 2, National (20,915), ICS (488))</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62627690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400327043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(367); Type 2, National (20,086), ICS (464))</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118722311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37493529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(379); Type 2, National (21,890), ICS (514))</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166952654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373816787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(356); Type 2, National (18,585), ICS (435))</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55678438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311004770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267735318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15197038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104805159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193271235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381229543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63175056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(401); Type 2, National (22,580), ICS (521))</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285980116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306181679"/>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1865792103"/>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3037774596"/>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3534485124"/>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138682696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(296); Type 2, National (12,350), ICS (258))</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184700366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1923699334"/>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37529552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373936639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411796171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88474259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303406678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26075901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(398); Type 2, National (10,911), ICS (245))</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69154159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1561555804"/>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245485800"/>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180483759"/>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418992540"/>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1033309183"/>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619183341"/>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(408))</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3757214304"/>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3848642953"/>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3304853978"/>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1837462616"/>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800919518"/>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1021407713"/>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(527))</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NORFOLK AND WAVENEY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2,307</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980</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42%</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419</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561</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930</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1,377</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2750222579"/>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715803683"/>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3993154804"/>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2883979006"/>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3973599715"/>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2382124206"/>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564404661"/>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NORFOLK AND WAVENEY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2952529292"/>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weight and BMI check as part of their last annual review
Having a urine test as part of their last annual review</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308085"/>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3808888047"/>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031763"/>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2.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3.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1906</TotalTime>
  <Words>5311</Words>
  <Application>Microsoft Office PowerPoint</Application>
  <PresentationFormat>Widescreen</PresentationFormat>
  <Paragraphs>808</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Arial Black</vt:lpstr>
      <vt:lpstr>Arial (Body)</vt:lpstr>
      <vt:lpstr>Arial</vt:lpstr>
      <vt:lpstr>HelveticaNeueLT Std Lt Cn</vt:lpstr>
      <vt:lpstr>Wingdings 3</vt:lpstr>
      <vt:lpstr>Barlow</vt:lpstr>
      <vt:lpstr>Segoe UI</vt:lpstr>
      <vt:lpstr>Roboto</vt:lpstr>
      <vt:lpstr>Wingdings</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Emily Fudge</cp:lastModifiedBy>
  <cp:revision>175</cp:revision>
  <cp:lastPrinted>2024-09-17T13:37:47Z</cp:lastPrinted>
  <dcterms:created xsi:type="dcterms:W3CDTF">2024-06-17T14:42:21Z</dcterms:created>
  <dcterms:modified xsi:type="dcterms:W3CDTF">2024-12-04T10:22:11Z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